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veat" panose="020B0604020202020204" charset="0"/>
      <p:regular r:id="rId20"/>
      <p:bold r:id="rId21"/>
    </p:embeddedFont>
    <p:embeddedFont>
      <p:font typeface="Lora" pitchFamily="2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Black" panose="00000A00000000000000" pitchFamily="2" charset="0"/>
      <p:bold r:id="rId30"/>
      <p:boldItalic r:id="rId31"/>
    </p:embeddedFont>
    <p:embeddedFont>
      <p:font typeface="Montserrat Light" panose="00000400000000000000" pitchFamily="2" charset="0"/>
      <p:regular r:id="rId32"/>
      <p:bold r:id="rId33"/>
      <p:italic r:id="rId34"/>
      <p:boldItalic r:id="rId35"/>
    </p:embeddedFont>
    <p:embeddedFont>
      <p:font typeface="Montserrat Medium" panose="00000600000000000000" pitchFamily="2" charset="0"/>
      <p:regular r:id="rId36"/>
      <p:bold r:id="rId37"/>
      <p:italic r:id="rId38"/>
      <p:boldItalic r:id="rId39"/>
    </p:embeddedFont>
    <p:embeddedFont>
      <p:font typeface="Montserrat SemiBold" panose="00000700000000000000" pitchFamily="2" charset="0"/>
      <p:regular r:id="rId40"/>
      <p:bold r:id="rId41"/>
      <p:italic r:id="rId42"/>
      <p:boldItalic r:id="rId43"/>
    </p:embeddedFont>
    <p:embeddedFont>
      <p:font typeface="Pacifico" panose="00000500000000000000" pitchFamily="2" charset="0"/>
      <p:regular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A9694B-D040-403A-868E-253037844A6A}">
  <a:tblStyle styleId="{C2A9694B-D040-403A-868E-253037844A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4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5296299a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5296299a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5296299aa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5296299aa_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5296299aa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5296299aa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5296299aa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5296299aa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441503f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441503f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441503f0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441503f0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441503f07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441503f07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680e571c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680e571c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441503f07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441503f07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FFFF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Ghw1Emw5b0_uN3iMPypr2NzGE5i-1Oha/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Life Alarm</a:t>
            </a:r>
            <a:endParaRPr sz="520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460950" y="2619025"/>
            <a:ext cx="25317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Help The Helpless</a:t>
            </a:r>
            <a:endParaRPr sz="20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075" y="1265155"/>
            <a:ext cx="3176480" cy="178677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2992650" y="3095450"/>
            <a:ext cx="1841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SemiBold"/>
                <a:ea typeface="Montserrat SemiBold"/>
                <a:cs typeface="Montserrat SemiBold"/>
                <a:sym typeface="Montserrat SemiBold"/>
              </a:rPr>
              <a:t>( Yup, the team name is bad.</a:t>
            </a:r>
            <a:br>
              <a:rPr lang="en" sz="8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800">
                <a:latin typeface="Montserrat SemiBold"/>
                <a:ea typeface="Montserrat SemiBold"/>
                <a:cs typeface="Montserrat SemiBold"/>
                <a:sym typeface="Montserrat SemiBold"/>
              </a:rPr>
              <a:t>We’re working on it!! )</a:t>
            </a:r>
            <a:endParaRPr sz="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740200" y="526350"/>
            <a:ext cx="4249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endParaRPr sz="55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Business Plan</a:t>
            </a:r>
            <a:endParaRPr sz="55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700" y="1656725"/>
            <a:ext cx="3253350" cy="18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139200" y="1417425"/>
            <a:ext cx="3018000" cy="6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2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>
            <a:off x="139200" y="1906796"/>
            <a:ext cx="28080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we gonna do.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217025" y="1531650"/>
            <a:ext cx="39972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●"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Public Relations.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●"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Collaborate with a medical team.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●"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Gain Funding.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●"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Get CDSCO approval.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139200" y="1417425"/>
            <a:ext cx="3018000" cy="6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2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139200" y="1906796"/>
            <a:ext cx="28080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people we need.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3886900" y="367050"/>
            <a:ext cx="4613400" cy="3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ontserrat Light"/>
              <a:buChar char="●"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Human resources, or staff, such as a talented engineers (PCB design experts) and marketing experts. 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ontserrat Light"/>
              <a:buChar char="●"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Financial resources.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ontserrat Light"/>
              <a:buChar char="●"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Intellectual resources, such as your brand, patents, copyrights, partnerships, and customer databases.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139200" y="1417425"/>
            <a:ext cx="3018000" cy="6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endParaRPr sz="2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139200" y="1906796"/>
            <a:ext cx="28080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is how we reach the masses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4041950" y="649325"/>
            <a:ext cx="4431000" cy="23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●"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Have a physical store in the city centre, and then a website to sell the product online to ship the device directly to your customers.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●"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Having both will help us reach customers beyond our immediate community.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52625" y="1455900"/>
            <a:ext cx="3405600" cy="6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Cost Estimation</a:t>
            </a:r>
            <a:endParaRPr sz="2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52625" y="1945271"/>
            <a:ext cx="28080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is also quite important to us.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78" name="Google Shape;178;p27"/>
          <p:cNvGraphicFramePr/>
          <p:nvPr/>
        </p:nvGraphicFramePr>
        <p:xfrm>
          <a:off x="3647200" y="106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{C2A9694B-D040-403A-868E-253037844A6A}</a:tableStyleId>
              </a:tblPr>
              <a:tblGrid>
                <a:gridCol w="2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</a:t>
                      </a:r>
                      <a:endParaRPr sz="2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 (₹INR)</a:t>
                      </a:r>
                      <a:endParaRPr sz="2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Welfare scheme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1049 +50 = 1099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E-commerce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1499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Wholesale/Offline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1599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76" y="2928275"/>
            <a:ext cx="2616650" cy="14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66900" y="1434225"/>
            <a:ext cx="3162600" cy="6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Investment</a:t>
            </a:r>
            <a:endParaRPr sz="2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66900" y="1923596"/>
            <a:ext cx="28080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kinda need some money.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88" y="2919325"/>
            <a:ext cx="2695824" cy="1450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8"/>
          <p:cNvCxnSpPr>
            <a:stCxn id="188" idx="3"/>
            <a:endCxn id="189" idx="1"/>
          </p:cNvCxnSpPr>
          <p:nvPr/>
        </p:nvCxnSpPr>
        <p:spPr>
          <a:xfrm>
            <a:off x="5540650" y="2458725"/>
            <a:ext cx="764700" cy="10020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p28"/>
          <p:cNvCxnSpPr>
            <a:stCxn id="188" idx="3"/>
            <a:endCxn id="191" idx="1"/>
          </p:cNvCxnSpPr>
          <p:nvPr/>
        </p:nvCxnSpPr>
        <p:spPr>
          <a:xfrm rot="10800000" flipH="1">
            <a:off x="5540650" y="1434225"/>
            <a:ext cx="764700" cy="10245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p28"/>
          <p:cNvSpPr/>
          <p:nvPr/>
        </p:nvSpPr>
        <p:spPr>
          <a:xfrm>
            <a:off x="3713650" y="2047425"/>
            <a:ext cx="1827000" cy="822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Initial Investment -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1 lakh (60 pieces)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6305250" y="1036425"/>
            <a:ext cx="2422500" cy="7959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65k - 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Manufacturing cost/Packing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6305223" y="2997700"/>
            <a:ext cx="2422500" cy="9258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35k - 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Company registration/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website/Digital marketing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193775" y="1104525"/>
            <a:ext cx="4860300" cy="3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Montserrat"/>
                <a:ea typeface="Montserrat"/>
                <a:cs typeface="Montserrat"/>
                <a:sym typeface="Montserrat"/>
              </a:rPr>
              <a:t>Why now?</a:t>
            </a:r>
            <a:endParaRPr sz="4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500">
                <a:latin typeface="Montserrat SemiBold"/>
                <a:ea typeface="Montserrat SemiBold"/>
                <a:cs typeface="Montserrat SemiBold"/>
                <a:sym typeface="Montserrat SemiBold"/>
              </a:rPr>
              <a:t>Because </a:t>
            </a:r>
            <a:r>
              <a:rPr lang="en" sz="35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CORONA.</a:t>
            </a:r>
            <a:endParaRPr sz="35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 the hospitals are trying to send their patients back home to clear out space for COVID patients, and there is a spike in necessity for home surveillance on bed-ridden patients.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3900" b="1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98" name="Google Shape;198;p29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99" name="Google Shape;199;p29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0"/>
          <p:cNvSpPr txBox="1">
            <a:spLocks noGrp="1"/>
          </p:cNvSpPr>
          <p:nvPr>
            <p:ph type="title" idx="4294967295"/>
          </p:nvPr>
        </p:nvSpPr>
        <p:spPr>
          <a:xfrm>
            <a:off x="311700" y="352450"/>
            <a:ext cx="8520600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4000" b="1">
                <a:latin typeface="Montserrat"/>
                <a:ea typeface="Montserrat"/>
                <a:cs typeface="Montserrat"/>
                <a:sym typeface="Montserrat"/>
              </a:rPr>
              <a:t>The Team</a:t>
            </a:r>
            <a:endParaRPr sz="4000"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0"/>
          <p:cNvSpPr txBox="1">
            <a:spLocks noGrp="1"/>
          </p:cNvSpPr>
          <p:nvPr>
            <p:ph type="title" idx="4294967295"/>
          </p:nvPr>
        </p:nvSpPr>
        <p:spPr>
          <a:xfrm>
            <a:off x="3428214" y="2946525"/>
            <a:ext cx="20223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Rishi Vignesh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title" idx="4294967295"/>
          </p:nvPr>
        </p:nvSpPr>
        <p:spPr>
          <a:xfrm>
            <a:off x="6101192" y="2946525"/>
            <a:ext cx="23382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Bharath Krishnan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0"/>
          <p:cNvSpPr txBox="1">
            <a:spLocks noGrp="1"/>
          </p:cNvSpPr>
          <p:nvPr>
            <p:ph type="title" idx="4294967295"/>
          </p:nvPr>
        </p:nvSpPr>
        <p:spPr>
          <a:xfrm>
            <a:off x="3611064" y="3351380"/>
            <a:ext cx="16566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rishivnp@gmail.com</a:t>
            </a:r>
            <a:endParaRPr sz="1000" i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30"/>
          <p:cNvSpPr txBox="1">
            <a:spLocks noGrp="1"/>
          </p:cNvSpPr>
          <p:nvPr>
            <p:ph type="title" idx="4294967295"/>
          </p:nvPr>
        </p:nvSpPr>
        <p:spPr>
          <a:xfrm>
            <a:off x="6052876" y="3355900"/>
            <a:ext cx="24378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bharathkrishnan99@gmail.com</a:t>
            </a:r>
            <a:endParaRPr sz="1000" i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308;p30">
            <a:extLst>
              <a:ext uri="{FF2B5EF4-FFF2-40B4-BE49-F238E27FC236}">
                <a16:creationId xmlns:a16="http://schemas.microsoft.com/office/drawing/2014/main" id="{5BEFD758-AB1E-40C7-0164-4916A8A819F9}"/>
              </a:ext>
            </a:extLst>
          </p:cNvPr>
          <p:cNvSpPr txBox="1">
            <a:spLocks/>
          </p:cNvSpPr>
          <p:nvPr/>
        </p:nvSpPr>
        <p:spPr>
          <a:xfrm>
            <a:off x="605802" y="3351380"/>
            <a:ext cx="2355826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1000" i="1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saiakhil.yerramsetty@gmail.com</a:t>
            </a:r>
          </a:p>
        </p:txBody>
      </p:sp>
      <p:sp>
        <p:nvSpPr>
          <p:cNvPr id="3" name="Google Shape;305;p30">
            <a:extLst>
              <a:ext uri="{FF2B5EF4-FFF2-40B4-BE49-F238E27FC236}">
                <a16:creationId xmlns:a16="http://schemas.microsoft.com/office/drawing/2014/main" id="{171A52E0-F0A3-03E9-68EB-F14853FE3929}"/>
              </a:ext>
            </a:extLst>
          </p:cNvPr>
          <p:cNvSpPr txBox="1">
            <a:spLocks/>
          </p:cNvSpPr>
          <p:nvPr/>
        </p:nvSpPr>
        <p:spPr>
          <a:xfrm>
            <a:off x="190500" y="2974225"/>
            <a:ext cx="318643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Sai Akhil Yerramsetty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81925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Mission</a:t>
            </a:r>
            <a:endParaRPr sz="4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❖"/>
            </a:pPr>
            <a:r>
              <a:rPr lang="en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Affordability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Medium"/>
              <a:buChar char="❖"/>
            </a:pPr>
            <a:r>
              <a:rPr lang="en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Efficiency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SemiBold"/>
              <a:buChar char="❖"/>
            </a:pPr>
            <a:r>
              <a:rPr lang="en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Portability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4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4294967295"/>
          </p:nvPr>
        </p:nvSpPr>
        <p:spPr>
          <a:xfrm>
            <a:off x="4683625" y="1580150"/>
            <a:ext cx="25254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This is also our USP. 😏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65858">
            <a:off x="3976940" y="1766589"/>
            <a:ext cx="2135624" cy="190992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60950" y="4929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Problem</a:t>
            </a:r>
            <a:endParaRPr sz="35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747000" y="2079800"/>
            <a:ext cx="7650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000000"/>
                </a:solidFill>
              </a:rPr>
              <a:t>So the basic problem is </a:t>
            </a:r>
            <a:r>
              <a:rPr lang="en" sz="2600" b="1">
                <a:solidFill>
                  <a:srgbClr val="000000"/>
                </a:solidFill>
              </a:rPr>
              <a:t>constant attention</a:t>
            </a:r>
            <a:r>
              <a:rPr lang="en" sz="2600">
                <a:solidFill>
                  <a:srgbClr val="000000"/>
                </a:solidFill>
              </a:rPr>
              <a:t> that has to be given to </a:t>
            </a:r>
            <a:r>
              <a:rPr lang="en" sz="2600" b="1">
                <a:solidFill>
                  <a:srgbClr val="000000"/>
                </a:solidFill>
              </a:rPr>
              <a:t>bedridden patients</a:t>
            </a:r>
            <a:r>
              <a:rPr lang="en" sz="2600">
                <a:solidFill>
                  <a:srgbClr val="000000"/>
                </a:solidFill>
              </a:rPr>
              <a:t> and/or the money spent on </a:t>
            </a:r>
            <a:r>
              <a:rPr lang="en" sz="2600" b="1">
                <a:solidFill>
                  <a:srgbClr val="000000"/>
                </a:solidFill>
              </a:rPr>
              <a:t>overcomplicated monitoring</a:t>
            </a:r>
            <a:r>
              <a:rPr lang="en" sz="2600">
                <a:solidFill>
                  <a:srgbClr val="000000"/>
                </a:solidFill>
              </a:rPr>
              <a:t> systems. This affects the </a:t>
            </a:r>
            <a:r>
              <a:rPr lang="en" sz="2600" b="1">
                <a:solidFill>
                  <a:srgbClr val="000000"/>
                </a:solidFill>
              </a:rPr>
              <a:t>caretaker’s productivity</a:t>
            </a:r>
            <a:r>
              <a:rPr lang="en" sz="2600">
                <a:solidFill>
                  <a:srgbClr val="000000"/>
                </a:solidFill>
              </a:rPr>
              <a:t> and also </a:t>
            </a:r>
            <a:r>
              <a:rPr lang="en" sz="2600" b="1">
                <a:solidFill>
                  <a:srgbClr val="000000"/>
                </a:solidFill>
              </a:rPr>
              <a:t>financially drains</a:t>
            </a:r>
            <a:r>
              <a:rPr lang="en" sz="2600">
                <a:solidFill>
                  <a:srgbClr val="000000"/>
                </a:solidFill>
              </a:rPr>
              <a:t> the family.</a:t>
            </a:r>
            <a:endParaRPr sz="2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265500" y="8868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The Solution</a:t>
            </a:r>
            <a:endParaRPr b="1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5008675" y="954950"/>
            <a:ext cx="3837000" cy="3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 to solve this we decided to make a complete suit that basically helps them walk, jump and probably even fly.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Just kidding. </a:t>
            </a:r>
            <a:r>
              <a:rPr lang="en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😂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We’ll show you what we did in the next slide. :)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487" y="2369125"/>
            <a:ext cx="1921225" cy="240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l="27530" t="740" r="9784" b="-739"/>
          <a:stretch/>
        </p:blipFill>
        <p:spPr>
          <a:xfrm>
            <a:off x="6391550" y="3219675"/>
            <a:ext cx="1530900" cy="1520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60950" y="4929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Ease-of-Use at its peak</a:t>
            </a:r>
            <a:endParaRPr sz="35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p18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Step 1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Patient presses the button or his/her</a:t>
            </a:r>
            <a:b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vitals spike.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Step 2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receiver screams.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HELPPPPPPP!!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Step 3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Caretaker comes and checks on the patient.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t="3491" b="14742"/>
          <a:stretch/>
        </p:blipFill>
        <p:spPr>
          <a:xfrm>
            <a:off x="825225" y="3642625"/>
            <a:ext cx="795951" cy="6744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12" name="Google Shape;112;p18"/>
          <p:cNvCxnSpPr>
            <a:stCxn id="113" idx="6"/>
            <a:endCxn id="114" idx="2"/>
          </p:cNvCxnSpPr>
          <p:nvPr/>
        </p:nvCxnSpPr>
        <p:spPr>
          <a:xfrm>
            <a:off x="1537730" y="3979907"/>
            <a:ext cx="486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l="-1235" t="24644" b="4982"/>
          <a:stretch/>
        </p:blipFill>
        <p:spPr>
          <a:xfrm>
            <a:off x="3442800" y="3460575"/>
            <a:ext cx="1050000" cy="10386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175" y="0"/>
            <a:ext cx="34048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7175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The Technology</a:t>
            </a:r>
            <a:r>
              <a:rPr lang="en" b="1">
                <a:solidFill>
                  <a:srgbClr val="000000"/>
                </a:solidFill>
                <a:highlight>
                  <a:srgbClr val="FFFF00"/>
                </a:highlight>
                <a:latin typeface="Lora"/>
                <a:ea typeface="Lora"/>
                <a:cs typeface="Lora"/>
                <a:sym typeface="Lora"/>
              </a:rPr>
              <a:t>  </a:t>
            </a:r>
            <a:endParaRPr b="1">
              <a:solidFill>
                <a:srgbClr val="000000"/>
              </a:solidFill>
              <a:highlight>
                <a:srgbClr val="FFFF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00000"/>
              </a:solidFill>
              <a:highlight>
                <a:srgbClr val="FFFF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highlight>
                  <a:srgbClr val="FFFF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Vital Sensors + </a:t>
            </a:r>
            <a:endParaRPr sz="4000">
              <a:solidFill>
                <a:srgbClr val="000000"/>
              </a:solidFill>
              <a:highlight>
                <a:srgbClr val="FFFF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highlight>
                  <a:srgbClr val="FFFF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Radio Communication</a:t>
            </a:r>
            <a:endParaRPr sz="4000">
              <a:solidFill>
                <a:srgbClr val="000000"/>
              </a:solidFill>
              <a:highlight>
                <a:srgbClr val="FFFF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4294967295"/>
          </p:nvPr>
        </p:nvSpPr>
        <p:spPr>
          <a:xfrm>
            <a:off x="6178875" y="3992450"/>
            <a:ext cx="25254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FYI: Not an Arc Reactor. 💠</a:t>
            </a:r>
            <a:endParaRPr sz="15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60950" y="4929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Non Invasive Pulse Oximetry</a:t>
            </a:r>
            <a:endParaRPr sz="35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l="19001" t="2244" r="19001" b="2253"/>
          <a:stretch/>
        </p:blipFill>
        <p:spPr>
          <a:xfrm>
            <a:off x="278300" y="1890675"/>
            <a:ext cx="4552436" cy="30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021586" y="2330838"/>
            <a:ext cx="3825815" cy="215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139200" y="1417425"/>
            <a:ext cx="3018000" cy="6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Expenses</a:t>
            </a:r>
            <a:endParaRPr sz="2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139200" y="1906796"/>
            <a:ext cx="28080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is quite important to us.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37" name="Google Shape;137;p21"/>
          <p:cNvGraphicFramePr/>
          <p:nvPr/>
        </p:nvGraphicFramePr>
        <p:xfrm>
          <a:off x="4034825" y="66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{C2A9694B-D040-403A-868E-253037844A6A}</a:tableStyleId>
              </a:tblPr>
              <a:tblGrid>
                <a:gridCol w="24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</a:t>
                      </a:r>
                      <a:endParaRPr sz="2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</a:t>
                      </a:r>
                      <a:endParaRPr sz="2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Microcontroller(s)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₹ 336.00/- (x2)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Radio Transceiver Module(s)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₹ 73.00/- (x2)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Pulse Oximeter Sensor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₹ 230.00/-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</a:t>
                      </a:r>
                      <a:endParaRPr sz="2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₹ 1048.00/-</a:t>
                      </a:r>
                      <a:endParaRPr sz="2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75" y="2713175"/>
            <a:ext cx="2681025" cy="1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 title="demo_compress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433" y="828650"/>
            <a:ext cx="5753134" cy="43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>
            <a:spLocks noGrp="1"/>
          </p:cNvSpPr>
          <p:nvPr>
            <p:ph type="title" idx="4294967295"/>
          </p:nvPr>
        </p:nvSpPr>
        <p:spPr>
          <a:xfrm>
            <a:off x="1458450" y="0"/>
            <a:ext cx="62271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Product Demo</a:t>
            </a:r>
            <a:endParaRPr sz="5000" b="1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On-screen Show (16:9)</PresentationFormat>
  <Paragraphs>84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Lora</vt:lpstr>
      <vt:lpstr>Roboto</vt:lpstr>
      <vt:lpstr>Montserrat SemiBold</vt:lpstr>
      <vt:lpstr>Montserrat Light</vt:lpstr>
      <vt:lpstr>Montserrat</vt:lpstr>
      <vt:lpstr>Montserrat Medium</vt:lpstr>
      <vt:lpstr>Pacifico</vt:lpstr>
      <vt:lpstr>Arial</vt:lpstr>
      <vt:lpstr>Caveat</vt:lpstr>
      <vt:lpstr>Montserrat Black</vt:lpstr>
      <vt:lpstr>Material</vt:lpstr>
      <vt:lpstr>The Life Alarm</vt:lpstr>
      <vt:lpstr>Mission  Affordability Efficiency Portability </vt:lpstr>
      <vt:lpstr>The Problem</vt:lpstr>
      <vt:lpstr>The Solution</vt:lpstr>
      <vt:lpstr>Ease-of-Use at its peak</vt:lpstr>
      <vt:lpstr>The Technology    Vital Sensors +  Radio Communication</vt:lpstr>
      <vt:lpstr>Non Invasive Pulse Oximetry</vt:lpstr>
      <vt:lpstr>Expenses</vt:lpstr>
      <vt:lpstr>Product Demo</vt:lpstr>
      <vt:lpstr>The Business Plan</vt:lpstr>
      <vt:lpstr>Key Activities</vt:lpstr>
      <vt:lpstr>Key Resources</vt:lpstr>
      <vt:lpstr>Distribution</vt:lpstr>
      <vt:lpstr>Cost Estimation</vt:lpstr>
      <vt:lpstr>The Investment</vt:lpstr>
      <vt:lpstr>Why now? Because CORONA. All the hospitals are trying to send their patients back home to clear out space for COVID patients, and there is a spike in necessity for home surveillance on bed-ridden patients. 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Sai Akhil Yerramsetty</cp:lastModifiedBy>
  <cp:revision>1</cp:revision>
  <dcterms:modified xsi:type="dcterms:W3CDTF">2025-08-06T21:52:06Z</dcterms:modified>
</cp:coreProperties>
</file>